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Oswald" charset="1" panose="00000500000000000000"/>
      <p:regular r:id="rId16"/>
    </p:embeddedFont>
    <p:embeddedFont>
      <p:font typeface="Oswald Bold" charset="1" panose="00000800000000000000"/>
      <p:regular r:id="rId17"/>
    </p:embeddedFont>
    <p:embeddedFont>
      <p:font typeface="DM Sans" charset="1" panose="00000000000000000000"/>
      <p:regular r:id="rId18"/>
    </p:embeddedFont>
    <p:embeddedFont>
      <p:font typeface="Open Sauce Bold" charset="1" panose="00000800000000000000"/>
      <p:regular r:id="rId19"/>
    </p:embeddedFont>
    <p:embeddedFont>
      <p:font typeface="Open Sauce" charset="1" panose="00000500000000000000"/>
      <p:regular r:id="rId20"/>
    </p:embeddedFont>
    <p:embeddedFont>
      <p:font typeface="Montserrat Light" charset="1" panose="000004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TYCOqM6I.mp4>
</file>

<file path=ppt/media/VAGTYIpUwdk.mp4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8.png" Type="http://schemas.openxmlformats.org/officeDocument/2006/relationships/image"/><Relationship Id="rId4" Target="../media/image39.svg" Type="http://schemas.openxmlformats.org/officeDocument/2006/relationships/image"/><Relationship Id="rId5" Target="../media/image40.png" Type="http://schemas.openxmlformats.org/officeDocument/2006/relationships/image"/><Relationship Id="rId6" Target="../media/image41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jpeg" Type="http://schemas.openxmlformats.org/officeDocument/2006/relationships/image"/><Relationship Id="rId5" Target="../media/VAGTYIpUwdk.mp4" Type="http://schemas.openxmlformats.org/officeDocument/2006/relationships/video"/><Relationship Id="rId6" Target="../media/VAGTYIpUwdk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2.jpeg" Type="http://schemas.openxmlformats.org/officeDocument/2006/relationships/image"/><Relationship Id="rId5" Target="../media/VAGTYCOqM6I.mp4" Type="http://schemas.openxmlformats.org/officeDocument/2006/relationships/video"/><Relationship Id="rId6" Target="../media/VAGTYCOqM6I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6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23.png" Type="http://schemas.openxmlformats.org/officeDocument/2006/relationships/image"/><Relationship Id="rId8" Target="../media/image24.svg" Type="http://schemas.openxmlformats.org/officeDocument/2006/relationships/image"/><Relationship Id="rId9" Target="../media/image2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4.png" Type="http://schemas.openxmlformats.org/officeDocument/2006/relationships/image"/><Relationship Id="rId11" Target="../media/image35.png" Type="http://schemas.openxmlformats.org/officeDocument/2006/relationships/image"/><Relationship Id="rId12" Target="../media/image36.png" Type="http://schemas.openxmlformats.org/officeDocument/2006/relationships/image"/><Relationship Id="rId13" Target="../media/image37.svg" Type="http://schemas.openxmlformats.org/officeDocument/2006/relationships/image"/><Relationship Id="rId2" Target="../media/image1.pn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Relationship Id="rId5" Target="../media/image29.png" Type="http://schemas.openxmlformats.org/officeDocument/2006/relationships/image"/><Relationship Id="rId6" Target="../media/image30.png" Type="http://schemas.openxmlformats.org/officeDocument/2006/relationships/image"/><Relationship Id="rId7" Target="../media/image31.svg" Type="http://schemas.openxmlformats.org/officeDocument/2006/relationships/image"/><Relationship Id="rId8" Target="../media/image32.png" Type="http://schemas.openxmlformats.org/officeDocument/2006/relationships/image"/><Relationship Id="rId9" Target="../media/image3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659121">
            <a:off x="15091031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58071" y="-4629150"/>
            <a:ext cx="9022634" cy="9258300"/>
          </a:xfrm>
          <a:custGeom>
            <a:avLst/>
            <a:gdLst/>
            <a:ahLst/>
            <a:cxnLst/>
            <a:rect r="r" b="b" t="t" l="l"/>
            <a:pathLst>
              <a:path h="9258300" w="9022634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236347" y="3202251"/>
            <a:ext cx="9815307" cy="4208864"/>
            <a:chOff x="0" y="0"/>
            <a:chExt cx="189549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95495" cy="812800"/>
            </a:xfrm>
            <a:custGeom>
              <a:avLst/>
              <a:gdLst/>
              <a:ahLst/>
              <a:cxnLst/>
              <a:rect r="r" b="b" t="t" l="l"/>
              <a:pathLst>
                <a:path h="812800" w="1895495">
                  <a:moveTo>
                    <a:pt x="0" y="0"/>
                  </a:moveTo>
                  <a:lnTo>
                    <a:pt x="1895495" y="0"/>
                  </a:lnTo>
                  <a:lnTo>
                    <a:pt x="18954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895495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243426" y="430771"/>
            <a:ext cx="2721084" cy="2501641"/>
          </a:xfrm>
          <a:custGeom>
            <a:avLst/>
            <a:gdLst/>
            <a:ahLst/>
            <a:cxnLst/>
            <a:rect r="r" b="b" t="t" l="l"/>
            <a:pathLst>
              <a:path h="2501641" w="2721084">
                <a:moveTo>
                  <a:pt x="0" y="0"/>
                </a:moveTo>
                <a:lnTo>
                  <a:pt x="2721083" y="0"/>
                </a:lnTo>
                <a:lnTo>
                  <a:pt x="2721083" y="2501641"/>
                </a:lnTo>
                <a:lnTo>
                  <a:pt x="0" y="250164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887576" y="498588"/>
            <a:ext cx="4512847" cy="2366007"/>
          </a:xfrm>
          <a:custGeom>
            <a:avLst/>
            <a:gdLst/>
            <a:ahLst/>
            <a:cxnLst/>
            <a:rect r="r" b="b" t="t" l="l"/>
            <a:pathLst>
              <a:path h="2366007" w="4512847">
                <a:moveTo>
                  <a:pt x="0" y="0"/>
                </a:moveTo>
                <a:lnTo>
                  <a:pt x="4512848" y="0"/>
                </a:lnTo>
                <a:lnTo>
                  <a:pt x="4512848" y="2366007"/>
                </a:lnTo>
                <a:lnTo>
                  <a:pt x="0" y="23660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-39808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252591" y="4891393"/>
            <a:ext cx="9782819" cy="754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10"/>
              </a:lnSpc>
            </a:pPr>
            <a:r>
              <a:rPr lang="en-US" sz="4500" spc="441">
                <a:solidFill>
                  <a:srgbClr val="20AF84"/>
                </a:solidFill>
                <a:latin typeface="Oswald"/>
                <a:ea typeface="Oswald"/>
                <a:cs typeface="Oswald"/>
                <a:sym typeface="Oswald"/>
              </a:rPr>
              <a:t>USING COMPUTER VISION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260713" y="3160022"/>
            <a:ext cx="9766575" cy="1685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99"/>
              </a:lnSpc>
            </a:pPr>
            <a:r>
              <a:rPr lang="en-US" sz="9999" spc="979">
                <a:solidFill>
                  <a:srgbClr val="057A55"/>
                </a:solidFill>
                <a:latin typeface="Oswald"/>
                <a:ea typeface="Oswald"/>
                <a:cs typeface="Oswald"/>
                <a:sym typeface="Oswald"/>
              </a:rPr>
              <a:t>FALL DETECTION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202109" y="6357293"/>
            <a:ext cx="5883782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b="true" sz="3999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BY:</a:t>
            </a:r>
            <a:r>
              <a:rPr lang="en-US" b="true" sz="3999" i="true">
                <a:solidFill>
                  <a:srgbClr val="326DA7"/>
                </a:solidFill>
                <a:latin typeface="Oswald Bold"/>
                <a:ea typeface="Oswald Bold"/>
                <a:cs typeface="Oswald Bold"/>
                <a:sym typeface="Oswald Bold"/>
              </a:rPr>
              <a:t> BE RIDING FOR A FALL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7433" y="7877839"/>
            <a:ext cx="6823850" cy="205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b="true" sz="4500" i="true">
                <a:solidFill>
                  <a:srgbClr val="363636"/>
                </a:solidFill>
                <a:latin typeface="Oswald Bold"/>
                <a:ea typeface="Oswald Bold"/>
                <a:cs typeface="Oswald Bold"/>
                <a:sym typeface="Oswald Bold"/>
              </a:rPr>
              <a:t>UNDER SUPERVISION OF:</a:t>
            </a:r>
          </a:p>
          <a:p>
            <a:pPr algn="ctr">
              <a:lnSpc>
                <a:spcPts val="5400"/>
              </a:lnSpc>
            </a:pPr>
            <a:r>
              <a:rPr lang="en-US" sz="4500">
                <a:solidFill>
                  <a:srgbClr val="5C5C5E"/>
                </a:solidFill>
                <a:latin typeface="Oswald"/>
                <a:ea typeface="Oswald"/>
                <a:cs typeface="Oswald"/>
                <a:sym typeface="Oswald"/>
              </a:rPr>
              <a:t>ACICT</a:t>
            </a:r>
          </a:p>
          <a:p>
            <a:pPr algn="ctr">
              <a:lnSpc>
                <a:spcPts val="5400"/>
              </a:lnSpc>
              <a:spcBef>
                <a:spcPct val="0"/>
              </a:spcBef>
            </a:pPr>
            <a:r>
              <a:rPr lang="en-US" sz="4500">
                <a:solidFill>
                  <a:srgbClr val="5C5C5E"/>
                </a:solidFill>
                <a:latin typeface="Oswald"/>
                <a:ea typeface="Oswald"/>
                <a:cs typeface="Oswald"/>
                <a:sym typeface="Oswald"/>
              </a:rPr>
              <a:t>ENG. ESLAM ELREEDY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80377">
            <a:off x="9407140" y="-930996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86644" y="4214812"/>
            <a:ext cx="6598741" cy="1685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799"/>
              </a:lnSpc>
              <a:spcBef>
                <a:spcPct val="0"/>
              </a:spcBef>
            </a:pPr>
            <a:r>
              <a:rPr lang="en-US" sz="9999" spc="979">
                <a:solidFill>
                  <a:srgbClr val="057A55"/>
                </a:solidFill>
                <a:latin typeface="Oswald"/>
                <a:ea typeface="Oswald"/>
                <a:cs typeface="Oswald"/>
                <a:sym typeface="Oswald"/>
              </a:rPr>
              <a:t>THANK </a:t>
            </a:r>
            <a:r>
              <a:rPr lang="en-US" sz="9999" spc="979">
                <a:solidFill>
                  <a:srgbClr val="326DA7"/>
                </a:solidFill>
                <a:latin typeface="Oswald"/>
                <a:ea typeface="Oswald"/>
                <a:cs typeface="Oswald"/>
                <a:sym typeface="Oswald"/>
              </a:rPr>
              <a:t>YOU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-4254153" y="7476061"/>
            <a:ext cx="11881594" cy="3564478"/>
          </a:xfrm>
          <a:custGeom>
            <a:avLst/>
            <a:gdLst/>
            <a:ahLst/>
            <a:cxnLst/>
            <a:rect r="r" b="b" t="t" l="l"/>
            <a:pathLst>
              <a:path h="3564478" w="11881594">
                <a:moveTo>
                  <a:pt x="11881594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4" y="3564478"/>
                </a:lnTo>
                <a:lnTo>
                  <a:pt x="118815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871208" y="3892679"/>
            <a:ext cx="2721084" cy="2501641"/>
          </a:xfrm>
          <a:custGeom>
            <a:avLst/>
            <a:gdLst/>
            <a:ahLst/>
            <a:cxnLst/>
            <a:rect r="r" b="b" t="t" l="l"/>
            <a:pathLst>
              <a:path h="2501641" w="2721084">
                <a:moveTo>
                  <a:pt x="0" y="0"/>
                </a:moveTo>
                <a:lnTo>
                  <a:pt x="2721084" y="0"/>
                </a:lnTo>
                <a:lnTo>
                  <a:pt x="2721084" y="2501642"/>
                </a:lnTo>
                <a:lnTo>
                  <a:pt x="0" y="25016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938519" y="1028700"/>
            <a:ext cx="4094991" cy="2146932"/>
          </a:xfrm>
          <a:custGeom>
            <a:avLst/>
            <a:gdLst/>
            <a:ahLst/>
            <a:cxnLst/>
            <a:rect r="r" b="b" t="t" l="l"/>
            <a:pathLst>
              <a:path h="2146932" w="4094991">
                <a:moveTo>
                  <a:pt x="0" y="0"/>
                </a:moveTo>
                <a:lnTo>
                  <a:pt x="4094991" y="0"/>
                </a:lnTo>
                <a:lnTo>
                  <a:pt x="4094991" y="2146932"/>
                </a:lnTo>
                <a:lnTo>
                  <a:pt x="0" y="21469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-39808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659121">
            <a:off x="-4012602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19320" y="2901697"/>
            <a:ext cx="1400485" cy="6493178"/>
            <a:chOff x="0" y="0"/>
            <a:chExt cx="368852" cy="171013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8852" cy="1710137"/>
            </a:xfrm>
            <a:custGeom>
              <a:avLst/>
              <a:gdLst/>
              <a:ahLst/>
              <a:cxnLst/>
              <a:rect r="r" b="b" t="t" l="l"/>
              <a:pathLst>
                <a:path h="1710137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710137"/>
                  </a:lnTo>
                  <a:lnTo>
                    <a:pt x="0" y="17101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68852" cy="1729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2016048">
            <a:off x="12243487" y="-1005305"/>
            <a:ext cx="10749463" cy="2687366"/>
          </a:xfrm>
          <a:custGeom>
            <a:avLst/>
            <a:gdLst/>
            <a:ahLst/>
            <a:cxnLst/>
            <a:rect r="r" b="b" t="t" l="l"/>
            <a:pathLst>
              <a:path h="2687366" w="10749463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4823438" y="1179869"/>
            <a:ext cx="7007537" cy="1512277"/>
            <a:chOff x="0" y="0"/>
            <a:chExt cx="9343383" cy="201637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7730287" y="0"/>
              <a:ext cx="1613096" cy="2016370"/>
            </a:xfrm>
            <a:custGeom>
              <a:avLst/>
              <a:gdLst/>
              <a:ahLst/>
              <a:cxnLst/>
              <a:rect r="r" b="b" t="t" l="l"/>
              <a:pathLst>
                <a:path h="2016370" w="1613096">
                  <a:moveTo>
                    <a:pt x="0" y="0"/>
                  </a:moveTo>
                  <a:lnTo>
                    <a:pt x="1613096" y="0"/>
                  </a:lnTo>
                  <a:lnTo>
                    <a:pt x="1613096" y="2016370"/>
                  </a:lnTo>
                  <a:lnTo>
                    <a:pt x="0" y="2016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-171450"/>
              <a:ext cx="7419949" cy="21878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774"/>
                </a:lnSpc>
              </a:pPr>
              <a:r>
                <a:rPr lang="en-US" b="true" sz="9981" spc="978">
                  <a:solidFill>
                    <a:srgbClr val="057A55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CONTENT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250954" y="3137082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26DA7"/>
                </a:solidFill>
                <a:latin typeface="Oswald Bold"/>
                <a:ea typeface="Oswald Bold"/>
                <a:cs typeface="Oswald Bold"/>
                <a:sym typeface="Oswald Bold"/>
              </a:rPr>
              <a:t>01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50954" y="402969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26DA7"/>
                </a:solidFill>
                <a:latin typeface="Oswald Bold"/>
                <a:ea typeface="Oswald Bold"/>
                <a:cs typeface="Oswald Bold"/>
                <a:sym typeface="Oswald Bold"/>
              </a:rPr>
              <a:t>02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250954" y="492230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26DA7"/>
                </a:solidFill>
                <a:latin typeface="Oswald Bold"/>
                <a:ea typeface="Oswald Bold"/>
                <a:cs typeface="Oswald Bold"/>
                <a:sym typeface="Oswald Bold"/>
              </a:rPr>
              <a:t>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250954" y="581491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26DA7"/>
                </a:solidFill>
                <a:latin typeface="Oswald Bold"/>
                <a:ea typeface="Oswald Bold"/>
                <a:cs typeface="Oswald Bold"/>
                <a:sym typeface="Oswald Bold"/>
              </a:rPr>
              <a:t>04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250954" y="670752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26DA7"/>
                </a:solidFill>
                <a:latin typeface="Oswald Bold"/>
                <a:ea typeface="Oswald Bold"/>
                <a:cs typeface="Oswald Bold"/>
                <a:sym typeface="Oswald Bold"/>
              </a:rPr>
              <a:t>05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50954" y="760013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26DA7"/>
                </a:solidFill>
                <a:latin typeface="Oswald Bold"/>
                <a:ea typeface="Oswald Bold"/>
                <a:cs typeface="Oswald Bold"/>
                <a:sym typeface="Oswald Bold"/>
              </a:rPr>
              <a:t>06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250954" y="8492740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b="true" sz="4271" i="true">
                <a:solidFill>
                  <a:srgbClr val="326DA7"/>
                </a:solidFill>
                <a:latin typeface="Oswald Bold"/>
                <a:ea typeface="Oswald Bold"/>
                <a:cs typeface="Oswald Bold"/>
                <a:sym typeface="Oswald Bold"/>
              </a:rPr>
              <a:t>07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07430" y="3242132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TEAM MEMBERS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607430" y="4134742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PROJECT IDEA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607430" y="5027352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PROJECT STEPS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607430" y="5919962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PROJECT DEMO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607430" y="6812572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NEXT STEPS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607430" y="7705181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CONCLUSION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607430" y="8597791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100F0D"/>
                </a:solidFill>
                <a:latin typeface="DM Sans"/>
                <a:ea typeface="DM Sans"/>
                <a:cs typeface="DM Sans"/>
                <a:sym typeface="DM Sans"/>
              </a:rPr>
              <a:t>END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479722" y="-4833750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176364">
            <a:off x="-4105129" y="653023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7092826" y="2981747"/>
          <a:ext cx="4102349" cy="5143500"/>
        </p:xfrm>
        <a:graphic>
          <a:graphicData uri="http://schemas.openxmlformats.org/drawingml/2006/table">
            <a:tbl>
              <a:tblPr/>
              <a:tblGrid>
                <a:gridCol w="1633997"/>
              </a:tblGrid>
              <a:tr h="10843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900"/>
                        </a:lnSpc>
                        <a:defRPr/>
                      </a:pPr>
                      <a:r>
                        <a:rPr lang="en-US" sz="3500" b="tru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Members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182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Abdallah Hassan Abdallah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976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John Lorance William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388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Mahmoud Ahmed Mohamed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182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Sameh Ossama Nabil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182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Ziad Nasser Shaaban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6" id="6"/>
          <p:cNvGrpSpPr/>
          <p:nvPr/>
        </p:nvGrpSpPr>
        <p:grpSpPr>
          <a:xfrm rot="0">
            <a:off x="5354628" y="1426506"/>
            <a:ext cx="7578743" cy="1050861"/>
            <a:chOff x="0" y="0"/>
            <a:chExt cx="10104991" cy="140114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8637122" y="0"/>
              <a:ext cx="1467869" cy="1401147"/>
            </a:xfrm>
            <a:custGeom>
              <a:avLst/>
              <a:gdLst/>
              <a:ahLst/>
              <a:cxnLst/>
              <a:rect r="r" b="b" t="t" l="l"/>
              <a:pathLst>
                <a:path h="1401147" w="1467869">
                  <a:moveTo>
                    <a:pt x="0" y="0"/>
                  </a:moveTo>
                  <a:lnTo>
                    <a:pt x="1467869" y="0"/>
                  </a:lnTo>
                  <a:lnTo>
                    <a:pt x="1467869" y="1401147"/>
                  </a:lnTo>
                  <a:lnTo>
                    <a:pt x="0" y="14011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-114300"/>
              <a:ext cx="8637122" cy="15154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587"/>
                </a:lnSpc>
              </a:pPr>
              <a:r>
                <a:rPr lang="en-US" b="true" sz="6947" spc="368">
                  <a:solidFill>
                    <a:srgbClr val="057A55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TEAM MEMBERS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 descr="Thin Line Abstract  Shape Illustration"/>
          <p:cNvSpPr/>
          <p:nvPr/>
        </p:nvSpPr>
        <p:spPr>
          <a:xfrm flipH="false" flipV="false" rot="0">
            <a:off x="-2779578" y="734131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393881" y="4220750"/>
            <a:ext cx="5865419" cy="4002887"/>
            <a:chOff x="0" y="0"/>
            <a:chExt cx="7820558" cy="533718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5"/>
            <a:srcRect l="0" t="8323" r="0" b="8323"/>
            <a:stretch>
              <a:fillRect/>
            </a:stretch>
          </p:blipFill>
          <p:spPr>
            <a:xfrm flipH="false" flipV="false">
              <a:off x="0" y="0"/>
              <a:ext cx="7820558" cy="5337182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5010275" y="1945735"/>
            <a:ext cx="8267449" cy="1219200"/>
            <a:chOff x="0" y="0"/>
            <a:chExt cx="11023266" cy="162560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9385044" cy="1625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9600"/>
                </a:lnSpc>
                <a:spcBef>
                  <a:spcPct val="0"/>
                </a:spcBef>
              </a:pPr>
              <a:r>
                <a:rPr lang="en-US" b="true" sz="8000" spc="784">
                  <a:solidFill>
                    <a:srgbClr val="057A55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PROJECT IDEA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9533625" y="0"/>
              <a:ext cx="1489641" cy="1625600"/>
            </a:xfrm>
            <a:custGeom>
              <a:avLst/>
              <a:gdLst/>
              <a:ahLst/>
              <a:cxnLst/>
              <a:rect r="r" b="b" t="t" l="l"/>
              <a:pathLst>
                <a:path h="1625600" w="1489641">
                  <a:moveTo>
                    <a:pt x="0" y="0"/>
                  </a:moveTo>
                  <a:lnTo>
                    <a:pt x="1489641" y="0"/>
                  </a:lnTo>
                  <a:lnTo>
                    <a:pt x="1489641" y="1625600"/>
                  </a:lnTo>
                  <a:lnTo>
                    <a:pt x="0" y="1625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2105217" y="4363866"/>
            <a:ext cx="8567513" cy="3659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199">
                <a:solidFill>
                  <a:srgbClr val="131211"/>
                </a:solidFill>
                <a:latin typeface="Open Sauce"/>
                <a:ea typeface="Open Sauce"/>
                <a:cs typeface="Open Sauce"/>
                <a:sym typeface="Open Sauce"/>
              </a:rPr>
              <a:t>This project aims to develop an AI system that uses computer vision to detect human falls in real-time and trigger an alarm.</a:t>
            </a:r>
          </a:p>
          <a:p>
            <a:pPr algn="l">
              <a:lnSpc>
                <a:spcPts val="3299"/>
              </a:lnSpc>
            </a:pPr>
          </a:p>
          <a:p>
            <a:pPr algn="l">
              <a:lnSpc>
                <a:spcPts val="3299"/>
              </a:lnSpc>
            </a:pPr>
            <a:r>
              <a:rPr lang="en-US" sz="2199">
                <a:solidFill>
                  <a:srgbClr val="131211"/>
                </a:solidFill>
                <a:latin typeface="Open Sauce"/>
                <a:ea typeface="Open Sauce"/>
                <a:cs typeface="Open Sauce"/>
                <a:sym typeface="Open Sauce"/>
              </a:rPr>
              <a:t>It is designed to monitor patients in hospital rooms or workers in industrial environments, automatically alerting caregivers or emergency personnel when a fall occurs.</a:t>
            </a:r>
          </a:p>
          <a:p>
            <a:pPr algn="l">
              <a:lnSpc>
                <a:spcPts val="3299"/>
              </a:lnSpc>
            </a:pPr>
          </a:p>
          <a:p>
            <a:pPr algn="l" marL="0" indent="0" lvl="0">
              <a:lnSpc>
                <a:spcPts val="3299"/>
              </a:lnSpc>
              <a:spcBef>
                <a:spcPct val="0"/>
              </a:spcBef>
            </a:pPr>
            <a:r>
              <a:rPr lang="en-US" sz="2199">
                <a:solidFill>
                  <a:srgbClr val="131211"/>
                </a:solidFill>
                <a:latin typeface="Open Sauce"/>
                <a:ea typeface="Open Sauce"/>
                <a:cs typeface="Open Sauce"/>
                <a:sym typeface="Open Sauce"/>
              </a:rPr>
              <a:t>The system improves safety by reducing response times and ensuring immediate assistance in high-risk situations.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 descr="Thin Line Abstract  Shape Illustration"/>
          <p:cNvSpPr/>
          <p:nvPr/>
        </p:nvSpPr>
        <p:spPr>
          <a:xfrm flipH="false" flipV="false" rot="0">
            <a:off x="-2779578" y="734131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50404" y="3738245"/>
            <a:ext cx="13187192" cy="552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13121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Video Input:</a:t>
            </a:r>
            <a:r>
              <a:rPr lang="en-US" sz="2000">
                <a:solidFill>
                  <a:srgbClr val="131211"/>
                </a:solidFill>
                <a:latin typeface="Open Sauce"/>
                <a:ea typeface="Open Sauce"/>
                <a:cs typeface="Open Sauce"/>
                <a:sym typeface="Open Sauce"/>
              </a:rPr>
              <a:t> It uses a camera or a video file to capture real-time footage of the area being monitored.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13121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Object Detection:</a:t>
            </a:r>
            <a:r>
              <a:rPr lang="en-US" sz="2000">
                <a:solidFill>
                  <a:srgbClr val="131211"/>
                </a:solidFill>
                <a:latin typeface="Open Sauce"/>
                <a:ea typeface="Open Sauce"/>
                <a:cs typeface="Open Sauce"/>
                <a:sym typeface="Open Sauce"/>
              </a:rPr>
              <a:t> The program identifies people in the video using a smart model that recognizes shapes and movements using  PyTorch (torch) with YOLOv5 model.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13121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Pose Analysis:</a:t>
            </a:r>
            <a:r>
              <a:rPr lang="en-US" sz="2000">
                <a:solidFill>
                  <a:srgbClr val="131211"/>
                </a:solidFill>
                <a:latin typeface="Open Sauce"/>
                <a:ea typeface="Open Sauce"/>
                <a:cs typeface="Open Sauce"/>
                <a:sym typeface="Open Sauce"/>
              </a:rPr>
              <a:t> It examines the body position of detected individuals to determine if they are standing or have fallen using Mediapipe.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13121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Alert System:</a:t>
            </a:r>
            <a:r>
              <a:rPr lang="en-US" sz="2000">
                <a:solidFill>
                  <a:srgbClr val="131211"/>
                </a:solidFill>
                <a:latin typeface="Open Sauce"/>
                <a:ea typeface="Open Sauce"/>
                <a:cs typeface="Open Sauce"/>
                <a:sym typeface="Open Sauce"/>
              </a:rPr>
              <a:t> If a fall is detected, the program plays an alert sound to notify caregivers or emergency personnel using Winsound.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13121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User Interface:</a:t>
            </a:r>
            <a:r>
              <a:rPr lang="en-US" sz="2000">
                <a:solidFill>
                  <a:srgbClr val="131211"/>
                </a:solidFill>
                <a:latin typeface="Open Sauce"/>
                <a:ea typeface="Open Sauce"/>
                <a:cs typeface="Open Sauce"/>
                <a:sym typeface="Open Sauce"/>
              </a:rPr>
              <a:t> The video feed with detection information is displayed on the screen, allowing users to see what the system is monitoring by using OpenCV (cv2) and CVZone.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13121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Real-time Monitoring:</a:t>
            </a:r>
            <a:r>
              <a:rPr lang="en-US" sz="2000">
                <a:solidFill>
                  <a:srgbClr val="131211"/>
                </a:solidFill>
                <a:latin typeface="Open Sauce"/>
                <a:ea typeface="Open Sauce"/>
                <a:cs typeface="Open Sauce"/>
                <a:sym typeface="Open Sauce"/>
              </a:rPr>
              <a:t> The program continuously checks the video frames, ensuring prompt detection and response to any falls using OpenCV (cv2) and Threading (threading).</a:t>
            </a:r>
          </a:p>
          <a:p>
            <a:pPr algn="just" marL="0" indent="0" lvl="0">
              <a:lnSpc>
                <a:spcPts val="260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4574173" y="1945735"/>
            <a:ext cx="9139654" cy="1219200"/>
            <a:chOff x="0" y="0"/>
            <a:chExt cx="12186205" cy="16256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0584250" y="0"/>
              <a:ext cx="1601955" cy="1625600"/>
            </a:xfrm>
            <a:custGeom>
              <a:avLst/>
              <a:gdLst/>
              <a:ahLst/>
              <a:cxnLst/>
              <a:rect r="r" b="b" t="t" l="l"/>
              <a:pathLst>
                <a:path h="1625600" w="1601955">
                  <a:moveTo>
                    <a:pt x="0" y="0"/>
                  </a:moveTo>
                  <a:lnTo>
                    <a:pt x="1601955" y="0"/>
                  </a:lnTo>
                  <a:lnTo>
                    <a:pt x="1601955" y="1625600"/>
                  </a:lnTo>
                  <a:lnTo>
                    <a:pt x="0" y="1625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0"/>
              <a:ext cx="10270490" cy="1625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9600"/>
                </a:lnSpc>
                <a:spcBef>
                  <a:spcPct val="0"/>
                </a:spcBef>
              </a:pPr>
              <a:r>
                <a:rPr lang="en-US" b="true" sz="8000" spc="784">
                  <a:solidFill>
                    <a:srgbClr val="057A55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PROJECT STEPS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086100"/>
            <a:chOff x="0" y="0"/>
            <a:chExt cx="481659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812800"/>
            </a:xfrm>
            <a:custGeom>
              <a:avLst/>
              <a:gdLst/>
              <a:ahLst/>
              <a:cxnLst/>
              <a:rect r="r" b="b" t="t" l="l"/>
              <a:pathLst>
                <a:path h="81280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451022" y="-4729397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851369" y="-3442596"/>
            <a:ext cx="6709932" cy="6885191"/>
          </a:xfrm>
          <a:custGeom>
            <a:avLst/>
            <a:gdLst/>
            <a:ahLst/>
            <a:cxnLst/>
            <a:rect r="r" b="b" t="t" l="l"/>
            <a:pathLst>
              <a:path h="6885191" w="6709932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1392" b="0"/>
          <a:stretch>
            <a:fillRect/>
          </a:stretch>
        </p:blipFill>
        <p:spPr>
          <a:xfrm flipH="false" flipV="false" rot="0">
            <a:off x="4214192" y="3442596"/>
            <a:ext cx="9859617" cy="6064454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3690980" y="1232286"/>
            <a:ext cx="10906040" cy="1349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b="true" sz="8030" spc="786">
                <a:solidFill>
                  <a:srgbClr val="057A55"/>
                </a:solidFill>
                <a:latin typeface="Oswald Bold"/>
                <a:ea typeface="Oswald Bold"/>
                <a:cs typeface="Oswald Bold"/>
                <a:sym typeface="Oswald Bold"/>
              </a:rPr>
              <a:t>PROJECT DEMO 1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086100"/>
            <a:chOff x="0" y="0"/>
            <a:chExt cx="481659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812800"/>
            </a:xfrm>
            <a:custGeom>
              <a:avLst/>
              <a:gdLst/>
              <a:ahLst/>
              <a:cxnLst/>
              <a:rect r="r" b="b" t="t" l="l"/>
              <a:pathLst>
                <a:path h="81280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451022" y="-4729397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851369" y="-3442596"/>
            <a:ext cx="6709932" cy="6885191"/>
          </a:xfrm>
          <a:custGeom>
            <a:avLst/>
            <a:gdLst/>
            <a:ahLst/>
            <a:cxnLst/>
            <a:rect r="r" b="b" t="t" l="l"/>
            <a:pathLst>
              <a:path h="6885191" w="6709932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873678" y="3442596"/>
            <a:ext cx="4540645" cy="6064454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3690980" y="1232286"/>
            <a:ext cx="10906040" cy="1349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b="true" sz="8030" spc="786">
                <a:solidFill>
                  <a:srgbClr val="057A55"/>
                </a:solidFill>
                <a:latin typeface="Oswald Bold"/>
                <a:ea typeface="Oswald Bold"/>
                <a:cs typeface="Oswald Bold"/>
                <a:sym typeface="Oswald Bold"/>
              </a:rPr>
              <a:t>PROJECT DEMO 2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7923">
            <a:off x="13475833" y="-8787301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87923">
            <a:off x="-5959915" y="4982621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260093" y="4434807"/>
            <a:ext cx="2932415" cy="2351362"/>
            <a:chOff x="0" y="0"/>
            <a:chExt cx="1075555" cy="86243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75555" cy="862436"/>
            </a:xfrm>
            <a:custGeom>
              <a:avLst/>
              <a:gdLst/>
              <a:ahLst/>
              <a:cxnLst/>
              <a:rect r="r" b="b" t="t" l="l"/>
              <a:pathLst>
                <a:path h="862436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248066" y="6895603"/>
            <a:ext cx="2932415" cy="1221068"/>
            <a:chOff x="0" y="0"/>
            <a:chExt cx="1075555" cy="44786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75555" cy="447865"/>
            </a:xfrm>
            <a:custGeom>
              <a:avLst/>
              <a:gdLst/>
              <a:ahLst/>
              <a:cxnLst/>
              <a:rect r="r" b="b" t="t" l="l"/>
              <a:pathLst>
                <a:path h="447865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366022"/>
                  </a:lnTo>
                  <a:cubicBezTo>
                    <a:pt x="1075555" y="387728"/>
                    <a:pt x="1066932" y="408545"/>
                    <a:pt x="1051584" y="423894"/>
                  </a:cubicBezTo>
                  <a:cubicBezTo>
                    <a:pt x="1036235" y="439242"/>
                    <a:pt x="1015418" y="447865"/>
                    <a:pt x="993712" y="447865"/>
                  </a:cubicBezTo>
                  <a:lnTo>
                    <a:pt x="81844" y="447865"/>
                  </a:lnTo>
                  <a:cubicBezTo>
                    <a:pt x="36643" y="447865"/>
                    <a:pt x="0" y="411223"/>
                    <a:pt x="0" y="36602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075555" cy="466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070732" y="5281918"/>
            <a:ext cx="2932415" cy="2351362"/>
            <a:chOff x="0" y="0"/>
            <a:chExt cx="1075555" cy="86243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75555" cy="862436"/>
            </a:xfrm>
            <a:custGeom>
              <a:avLst/>
              <a:gdLst/>
              <a:ahLst/>
              <a:cxnLst/>
              <a:rect r="r" b="b" t="t" l="l"/>
              <a:pathLst>
                <a:path h="862436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070732" y="7742714"/>
            <a:ext cx="2932415" cy="1221068"/>
            <a:chOff x="0" y="0"/>
            <a:chExt cx="1075555" cy="44786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75555" cy="447865"/>
            </a:xfrm>
            <a:custGeom>
              <a:avLst/>
              <a:gdLst/>
              <a:ahLst/>
              <a:cxnLst/>
              <a:rect r="r" b="b" t="t" l="l"/>
              <a:pathLst>
                <a:path h="447865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366022"/>
                  </a:lnTo>
                  <a:cubicBezTo>
                    <a:pt x="1075555" y="387728"/>
                    <a:pt x="1066932" y="408545"/>
                    <a:pt x="1051584" y="423894"/>
                  </a:cubicBezTo>
                  <a:cubicBezTo>
                    <a:pt x="1036235" y="439242"/>
                    <a:pt x="1015418" y="447865"/>
                    <a:pt x="993712" y="447865"/>
                  </a:cubicBezTo>
                  <a:lnTo>
                    <a:pt x="81844" y="447865"/>
                  </a:lnTo>
                  <a:cubicBezTo>
                    <a:pt x="36643" y="447865"/>
                    <a:pt x="0" y="411223"/>
                    <a:pt x="0" y="36602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075555" cy="466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046312" y="3696538"/>
            <a:ext cx="2932415" cy="2351362"/>
            <a:chOff x="0" y="0"/>
            <a:chExt cx="1075555" cy="86243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75555" cy="862436"/>
            </a:xfrm>
            <a:custGeom>
              <a:avLst/>
              <a:gdLst/>
              <a:ahLst/>
              <a:cxnLst/>
              <a:rect r="r" b="b" t="t" l="l"/>
              <a:pathLst>
                <a:path h="862436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057409" y="6175635"/>
            <a:ext cx="2932415" cy="1221068"/>
            <a:chOff x="0" y="0"/>
            <a:chExt cx="1075555" cy="44786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75555" cy="447865"/>
            </a:xfrm>
            <a:custGeom>
              <a:avLst/>
              <a:gdLst/>
              <a:ahLst/>
              <a:cxnLst/>
              <a:rect r="r" b="b" t="t" l="l"/>
              <a:pathLst>
                <a:path h="447865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366022"/>
                  </a:lnTo>
                  <a:cubicBezTo>
                    <a:pt x="1075555" y="387728"/>
                    <a:pt x="1066932" y="408545"/>
                    <a:pt x="1051584" y="423894"/>
                  </a:cubicBezTo>
                  <a:cubicBezTo>
                    <a:pt x="1036235" y="439242"/>
                    <a:pt x="1015418" y="447865"/>
                    <a:pt x="993712" y="447865"/>
                  </a:cubicBezTo>
                  <a:lnTo>
                    <a:pt x="81844" y="447865"/>
                  </a:lnTo>
                  <a:cubicBezTo>
                    <a:pt x="36643" y="447865"/>
                    <a:pt x="0" y="411223"/>
                    <a:pt x="0" y="36602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9050"/>
              <a:ext cx="1075555" cy="466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-1885381">
            <a:off x="12158125" y="7633280"/>
            <a:ext cx="1776375" cy="501826"/>
          </a:xfrm>
          <a:custGeom>
            <a:avLst/>
            <a:gdLst/>
            <a:ahLst/>
            <a:cxnLst/>
            <a:rect r="r" b="b" t="t" l="l"/>
            <a:pathLst>
              <a:path h="501826" w="1776375">
                <a:moveTo>
                  <a:pt x="0" y="0"/>
                </a:moveTo>
                <a:lnTo>
                  <a:pt x="1776374" y="0"/>
                </a:lnTo>
                <a:lnTo>
                  <a:pt x="1776374" y="501826"/>
                </a:lnTo>
                <a:lnTo>
                  <a:pt x="0" y="50182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true" flipV="false" rot="-8970905">
            <a:off x="7337391" y="7248542"/>
            <a:ext cx="1776375" cy="501826"/>
          </a:xfrm>
          <a:custGeom>
            <a:avLst/>
            <a:gdLst/>
            <a:ahLst/>
            <a:cxnLst/>
            <a:rect r="r" b="b" t="t" l="l"/>
            <a:pathLst>
              <a:path h="501826" w="1776375">
                <a:moveTo>
                  <a:pt x="1776375" y="0"/>
                </a:moveTo>
                <a:lnTo>
                  <a:pt x="0" y="0"/>
                </a:lnTo>
                <a:lnTo>
                  <a:pt x="0" y="501826"/>
                </a:lnTo>
                <a:lnTo>
                  <a:pt x="1776375" y="501826"/>
                </a:lnTo>
                <a:lnTo>
                  <a:pt x="1776375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8631041" y="1357287"/>
            <a:ext cx="1393153" cy="1432213"/>
          </a:xfrm>
          <a:custGeom>
            <a:avLst/>
            <a:gdLst/>
            <a:ahLst/>
            <a:cxnLst/>
            <a:rect r="r" b="b" t="t" l="l"/>
            <a:pathLst>
              <a:path h="1432213" w="1393153">
                <a:moveTo>
                  <a:pt x="0" y="0"/>
                </a:moveTo>
                <a:lnTo>
                  <a:pt x="1393153" y="0"/>
                </a:lnTo>
                <a:lnTo>
                  <a:pt x="1393153" y="1432213"/>
                </a:lnTo>
                <a:lnTo>
                  <a:pt x="0" y="143221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538888" y="1195362"/>
            <a:ext cx="6945270" cy="1602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110"/>
              </a:lnSpc>
              <a:spcBef>
                <a:spcPct val="0"/>
              </a:spcBef>
            </a:pPr>
            <a:r>
              <a:rPr lang="en-US" b="true" sz="9500" spc="931">
                <a:solidFill>
                  <a:srgbClr val="057A55"/>
                </a:solidFill>
                <a:latin typeface="Oswald Bold"/>
                <a:ea typeface="Oswald Bold"/>
                <a:cs typeface="Oswald Bold"/>
                <a:sym typeface="Oswald Bold"/>
              </a:rPr>
              <a:t>NEXT STEPS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435982" y="7016335"/>
            <a:ext cx="2556583" cy="931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057A55"/>
                </a:solidFill>
                <a:latin typeface="Oswald"/>
                <a:ea typeface="Oswald"/>
                <a:cs typeface="Oswald"/>
                <a:sym typeface="Oswald"/>
              </a:rPr>
              <a:t>ADVANCED ALERT SYSTEM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459106" y="4652273"/>
            <a:ext cx="2534389" cy="187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100F0D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Integrate an emailing or SMS service to send instant notifications to caregivers or family members when a fall is detected.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258648" y="7863446"/>
            <a:ext cx="2556583" cy="931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057A55"/>
                </a:solidFill>
                <a:latin typeface="Oswald"/>
                <a:ea typeface="Oswald"/>
                <a:cs typeface="Oswald"/>
                <a:sym typeface="Oswald"/>
              </a:rPr>
              <a:t>ENHANCE POSE ANALYSIS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269745" y="5342222"/>
            <a:ext cx="2534389" cy="2192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100F0D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Refine pose estimation to include more detailed posture analysis, potentially identifying risky behavior before a fall occurs.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245325" y="6296367"/>
            <a:ext cx="2556583" cy="931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057A55"/>
                </a:solidFill>
                <a:latin typeface="Oswald"/>
                <a:ea typeface="Oswald"/>
                <a:cs typeface="Oswald"/>
                <a:sym typeface="Oswald"/>
              </a:rPr>
              <a:t>REAL-TIME DATA ANALYTICS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245325" y="3914004"/>
            <a:ext cx="2534389" cy="187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100F0D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Implement analytics to monitor patterns of falls over time, which can help in assessing risks and improving safety protocols.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836286" y="2844075"/>
            <a:ext cx="8187907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00F0D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Some ideas on how we can improve the model further in the future.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407869">
            <a:off x="12052165" y="1118883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489411" y="4088525"/>
            <a:ext cx="6021451" cy="637677"/>
          </a:xfrm>
          <a:custGeom>
            <a:avLst/>
            <a:gdLst/>
            <a:ahLst/>
            <a:cxnLst/>
            <a:rect r="r" b="b" t="t" l="l"/>
            <a:pathLst>
              <a:path h="637677" w="6021451">
                <a:moveTo>
                  <a:pt x="0" y="0"/>
                </a:moveTo>
                <a:lnTo>
                  <a:pt x="6021451" y="0"/>
                </a:lnTo>
                <a:lnTo>
                  <a:pt x="6021451" y="637677"/>
                </a:lnTo>
                <a:lnTo>
                  <a:pt x="0" y="6376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3407869">
            <a:off x="-4696947" y="10150458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595014" y="4168906"/>
            <a:ext cx="2033987" cy="2033987"/>
          </a:xfrm>
          <a:custGeom>
            <a:avLst/>
            <a:gdLst/>
            <a:ahLst/>
            <a:cxnLst/>
            <a:rect r="r" b="b" t="t" l="l"/>
            <a:pathLst>
              <a:path h="2033987" w="2033987">
                <a:moveTo>
                  <a:pt x="0" y="0"/>
                </a:moveTo>
                <a:lnTo>
                  <a:pt x="2033986" y="0"/>
                </a:lnTo>
                <a:lnTo>
                  <a:pt x="2033986" y="2033987"/>
                </a:lnTo>
                <a:lnTo>
                  <a:pt x="0" y="20339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489411" y="664311"/>
            <a:ext cx="6021895" cy="3424215"/>
          </a:xfrm>
          <a:custGeom>
            <a:avLst/>
            <a:gdLst/>
            <a:ahLst/>
            <a:cxnLst/>
            <a:rect r="r" b="b" t="t" l="l"/>
            <a:pathLst>
              <a:path h="3424215" w="6021895">
                <a:moveTo>
                  <a:pt x="0" y="0"/>
                </a:moveTo>
                <a:lnTo>
                  <a:pt x="6021895" y="0"/>
                </a:lnTo>
                <a:lnTo>
                  <a:pt x="6021895" y="3424214"/>
                </a:lnTo>
                <a:lnTo>
                  <a:pt x="0" y="342421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489411" y="6283274"/>
            <a:ext cx="6245192" cy="3348984"/>
          </a:xfrm>
          <a:custGeom>
            <a:avLst/>
            <a:gdLst/>
            <a:ahLst/>
            <a:cxnLst/>
            <a:rect r="r" b="b" t="t" l="l"/>
            <a:pathLst>
              <a:path h="3348984" w="6245192">
                <a:moveTo>
                  <a:pt x="0" y="0"/>
                </a:moveTo>
                <a:lnTo>
                  <a:pt x="6245192" y="0"/>
                </a:lnTo>
                <a:lnTo>
                  <a:pt x="6245192" y="3348984"/>
                </a:lnTo>
                <a:lnTo>
                  <a:pt x="0" y="334898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489411" y="9608564"/>
            <a:ext cx="6245192" cy="661371"/>
          </a:xfrm>
          <a:custGeom>
            <a:avLst/>
            <a:gdLst/>
            <a:ahLst/>
            <a:cxnLst/>
            <a:rect r="r" b="b" t="t" l="l"/>
            <a:pathLst>
              <a:path h="661371" w="6245192">
                <a:moveTo>
                  <a:pt x="0" y="0"/>
                </a:moveTo>
                <a:lnTo>
                  <a:pt x="6245192" y="0"/>
                </a:lnTo>
                <a:lnTo>
                  <a:pt x="6245192" y="661371"/>
                </a:lnTo>
                <a:lnTo>
                  <a:pt x="0" y="6613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538888" y="1028700"/>
            <a:ext cx="8950277" cy="1436977"/>
            <a:chOff x="0" y="0"/>
            <a:chExt cx="11933702" cy="191596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0017733" y="0"/>
              <a:ext cx="1915969" cy="1915969"/>
            </a:xfrm>
            <a:custGeom>
              <a:avLst/>
              <a:gdLst/>
              <a:ahLst/>
              <a:cxnLst/>
              <a:rect r="r" b="b" t="t" l="l"/>
              <a:pathLst>
                <a:path h="1915969" w="1915969">
                  <a:moveTo>
                    <a:pt x="0" y="0"/>
                  </a:moveTo>
                  <a:lnTo>
                    <a:pt x="1915969" y="0"/>
                  </a:lnTo>
                  <a:lnTo>
                    <a:pt x="1915969" y="1915969"/>
                  </a:lnTo>
                  <a:lnTo>
                    <a:pt x="0" y="19159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0" y="133350"/>
              <a:ext cx="10163762" cy="17826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903"/>
                </a:lnSpc>
              </a:pPr>
              <a:r>
                <a:rPr lang="en-US" b="true" sz="9431" spc="924">
                  <a:solidFill>
                    <a:srgbClr val="057A55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CONCLUSION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008951" y="3746998"/>
            <a:ext cx="8725268" cy="3460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9"/>
              </a:lnSpc>
            </a:pPr>
            <a:r>
              <a:rPr lang="en-US" sz="2499" spc="244">
                <a:solidFill>
                  <a:srgbClr val="131211"/>
                </a:solidFill>
                <a:latin typeface="DM Sans"/>
                <a:ea typeface="DM Sans"/>
                <a:cs typeface="DM Sans"/>
                <a:sym typeface="DM Sans"/>
              </a:rPr>
              <a:t>As we have seen form the demos:</a:t>
            </a:r>
          </a:p>
          <a:p>
            <a:pPr algn="l">
              <a:lnSpc>
                <a:spcPts val="3449"/>
              </a:lnSpc>
            </a:pPr>
          </a:p>
          <a:p>
            <a:pPr algn="l" marL="539749" indent="-269875" lvl="1">
              <a:lnSpc>
                <a:spcPts val="3449"/>
              </a:lnSpc>
              <a:buFont typeface="Arial"/>
              <a:buChar char="•"/>
            </a:pPr>
            <a:r>
              <a:rPr lang="en-US" sz="2499" spc="244">
                <a:solidFill>
                  <a:srgbClr val="131211"/>
                </a:solidFill>
                <a:latin typeface="DM Sans"/>
                <a:ea typeface="DM Sans"/>
                <a:cs typeface="DM Sans"/>
                <a:sym typeface="DM Sans"/>
              </a:rPr>
              <a:t>The system was able to detect that a person was in frame.</a:t>
            </a:r>
          </a:p>
          <a:p>
            <a:pPr algn="l">
              <a:lnSpc>
                <a:spcPts val="3449"/>
              </a:lnSpc>
            </a:pPr>
          </a:p>
          <a:p>
            <a:pPr algn="l" marL="539749" indent="-269875" lvl="1">
              <a:lnSpc>
                <a:spcPts val="3449"/>
              </a:lnSpc>
              <a:buFont typeface="Arial"/>
              <a:buChar char="•"/>
            </a:pPr>
            <a:r>
              <a:rPr lang="en-US" sz="2499" spc="244">
                <a:solidFill>
                  <a:srgbClr val="131211"/>
                </a:solidFill>
                <a:latin typeface="DM Sans"/>
                <a:ea typeface="DM Sans"/>
                <a:cs typeface="DM Sans"/>
                <a:sym typeface="DM Sans"/>
              </a:rPr>
              <a:t>It detected that the person fell down.</a:t>
            </a:r>
          </a:p>
          <a:p>
            <a:pPr algn="l">
              <a:lnSpc>
                <a:spcPts val="3449"/>
              </a:lnSpc>
            </a:pPr>
          </a:p>
          <a:p>
            <a:pPr algn="l" marL="539749" indent="-269875" lvl="1">
              <a:lnSpc>
                <a:spcPts val="3449"/>
              </a:lnSpc>
              <a:buFont typeface="Arial"/>
              <a:buChar char="•"/>
            </a:pPr>
            <a:r>
              <a:rPr lang="en-US" sz="2499" spc="244">
                <a:solidFill>
                  <a:srgbClr val="131211"/>
                </a:solidFill>
                <a:latin typeface="DM Sans"/>
                <a:ea typeface="DM Sans"/>
                <a:cs typeface="DM Sans"/>
                <a:sym typeface="DM Sans"/>
              </a:rPr>
              <a:t>Emitted and alarm when the person fell down.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DAGTWM1OTl0</dc:identifier>
  <dcterms:modified xsi:type="dcterms:W3CDTF">2011-08-01T06:04:30Z</dcterms:modified>
  <cp:revision>1</cp:revision>
  <dc:title>Fall Detection Using CV</dc:title>
</cp:coreProperties>
</file>

<file path=docProps/thumbnail.jpeg>
</file>